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23" r:id="rId4"/>
    <p:sldId id="324" r:id="rId5"/>
    <p:sldId id="326" r:id="rId6"/>
    <p:sldId id="311" r:id="rId7"/>
    <p:sldId id="294" r:id="rId8"/>
    <p:sldId id="322" r:id="rId9"/>
    <p:sldId id="314" r:id="rId10"/>
    <p:sldId id="319" r:id="rId11"/>
    <p:sldId id="312" r:id="rId12"/>
    <p:sldId id="316" r:id="rId13"/>
    <p:sldId id="327" r:id="rId14"/>
    <p:sldId id="318" r:id="rId15"/>
    <p:sldId id="320" r:id="rId16"/>
    <p:sldId id="317" r:id="rId17"/>
    <p:sldId id="315" r:id="rId18"/>
    <p:sldId id="321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8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7%D0%B0%D0%B4%D0%B0%D1%87%D0%B0_%D0%BE_%D1%80%D1%8E%D0%BA%D0%B7%D0%B0%D0%BA%D0%B5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://www.panasenko.ru/Articles/168/168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%D0%A5%D0%B5%D1%88-%D1%84%D1%83%D0%BD%D0%BA%D1%86%D0%B8%D1%8F#%D0%9C%D0%B5%D1%82%D0%BE%D0%B4%D1%8B_%D0%B1%D0%BE%D1%80%D1%8C%D0%B1%D1%8B_%D1%81_%D0%BA%D0%BE%D0%BB%D0%BB%D0%B8%D0%B7%D0%B8%D1%8F%D0%BC%D0%B8" TargetMode="External"/><Relationship Id="rId5" Type="http://schemas.openxmlformats.org/officeDocument/2006/relationships/hyperlink" Target="https://habr.com/ru/company/otus/blog/448350/" TargetMode="External"/><Relationship Id="rId4" Type="http://schemas.openxmlformats.org/officeDocument/2006/relationships/hyperlink" Target="https://habr.com/ru/post/345740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878172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672" y="2522572"/>
            <a:ext cx="7042690" cy="214340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Хеш-таблицы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Словари ключ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проблемы коллизий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Используя хеш-функцию можно составить таблицу содержащую пары ключ значение, где ключом будет является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значением будет является некоторое хранимое по этому ключу значение, таким образом будет получена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таких хеш-таблицах используются простые хеш-функции, которые гораздо чаще чем криптографические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функции будут давать эффект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Выделяют 2 метода для решения проблемы коллизий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Метод цепочек – составляется таблица итоговых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хранимых ключей, далее, в случае если возникает коллизия ключей, в эту таблицу записывается не один ключ, а список ключей, и в дальнейшем, при поиске данных в такой таблицы, мы сначала быстро перемещаемся по ней используя поиск по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затем ищем уже внутри списка ключей, размер которого предполагается несоизмеримом меньшим чем список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Метод открытой адресации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составляется таблица итоговых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хешей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которая хранит пары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ключ, и при поиске по такой таблице, мы сначала находим нужный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после чего сверяемся с ключом, если он не совпадает ищем следующий подходящий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и так до тех пор пока не будет найден нужный ключ, или не кончаться варианты.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обоих случая предполагается, что если искомое значение не было найдено, то создается новая пара и записывается в таблицу.</a:t>
            </a:r>
          </a:p>
        </p:txBody>
      </p:sp>
    </p:spTree>
    <p:extLst>
      <p:ext uri="{BB962C8B-B14F-4D97-AF65-F5344CB8AC3E}">
        <p14:creationId xmlns:p14="http://schemas.microsoft.com/office/powerpoint/2010/main" val="343667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Криптографическая хэш-функция — это специальный класс хэш-функций, который имеет различные свойства, необходимые для криптографии.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105" y="2355437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1: Коллизионная устойчивость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свойство обозначает, что для данной функции еще не было найдено данных которые создают коллизию, в общем же смысле означает, что для поиска коллизий необходимо потратить огромное количество времени.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2: Устойчивость к поиску первого прообраза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причем это свойство должно соблюдаться вне зависимости от того будет ли поиск выполнятся перебором или каким либо образом раскручиваться из итогового результата.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Свойство 3: Устойчивость к поиску второго прообразу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свойство означает, что для данной функции крайне сложно выполнить операцию поиска исходного сообщения имея итоговый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исходное сообщение дающее коллизию.</a:t>
            </a:r>
          </a:p>
        </p:txBody>
      </p:sp>
    </p:spTree>
    <p:extLst>
      <p:ext uri="{BB962C8B-B14F-4D97-AF65-F5344CB8AC3E}">
        <p14:creationId xmlns:p14="http://schemas.microsoft.com/office/powerpoint/2010/main" val="258387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Аналитическое доказательство выполнения приведенных ранее свойств весьма сложная задача, а само словосочетание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доказу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мо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безопасная функция означает, что задачи поиска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колизии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поиска первого прообраза являются нерешаемыми за полиномиальное время и время требуемое на их решение экспоненциально зависит от размера итогового ключа.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 доказательного подхода есть определенные недостатки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Алгоритмы которые на данный момент являются доказуемо безопасными вычислительно сложны, что не позволяет использовать их в потоковых задачах.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Трудоемкость разработки и обоснования доказуемо безопасной функции огромна.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Само доказательство строиться на сведении решения задач поиска коллизий, первого и второго прообразов к задачам которые имеют требуемую сложность в среднем и худшем случаях, что потенциально делает эти функции уязвимыми.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Примеры таких функций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VSH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основана на сложности задачи нахождения нетривиальных квадратных корней по модулю составного числа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ECOH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основана на идее эллиптических кривых, задаче о сумме подмножеств и суммировании полиномов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FSB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показано что взломать функцию так же сложно как решить задачу известную как регулярное синдромное декодирование.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Knapsack-based hash functions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это функции которые основаны на задаче о рюкзаке.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Доказуемо безопасные</a:t>
            </a:r>
          </a:p>
        </p:txBody>
      </p:sp>
    </p:spTree>
    <p:extLst>
      <p:ext uri="{BB962C8B-B14F-4D97-AF65-F5344CB8AC3E}">
        <p14:creationId xmlns:p14="http://schemas.microsoft.com/office/powerpoint/2010/main" val="180179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 опрос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SURVEY.MUCTR.RU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688A0-5C8F-4D4F-A42F-EE50BFACE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22" y="1547249"/>
            <a:ext cx="5070355" cy="50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6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Идеальной можно назвать ту функцию, которая отвечает следующим свойствам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Высокая скорость вычисления значения хеш-функции для любого заданного сообщения;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сгенерировать сообщение из 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-значения, за исключением попыток создания всех возможных сообщений;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лавинного эффекта;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найти два разных сообщения с одинаковыми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-значениями.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Высокая энтропия информации на выходе.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криптографическая </a:t>
            </a:r>
            <a:r>
              <a:rPr lang="ru-RU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функция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105" y="4717219"/>
            <a:ext cx="10407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Лавинным эффектом называют ситуацию, в которой при генерации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двух слабо отличающихся друг от друга изначальных набора данных, результат будет отличаться колоссально.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428228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Лавинный эффект</a:t>
            </a: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97713"/>
              </p:ext>
            </p:extLst>
          </p:nvPr>
        </p:nvGraphicFramePr>
        <p:xfrm>
          <a:off x="820125" y="5501521"/>
          <a:ext cx="1040807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9170">
                  <a:extLst>
                    <a:ext uri="{9D8B030D-6E8A-4147-A177-3AD203B41FA5}">
                      <a16:colId xmlns:a16="http://schemas.microsoft.com/office/drawing/2014/main" val="522657070"/>
                    </a:ext>
                  </a:extLst>
                </a:gridCol>
                <a:gridCol w="8938900">
                  <a:extLst>
                    <a:ext uri="{9D8B030D-6E8A-4147-A177-3AD203B41FA5}">
                      <a16:colId xmlns:a16="http://schemas.microsoft.com/office/drawing/2014/main" val="1191277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Лавинным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f0702fb787271faa27f4b6ae3f9c9d5f037df97575489b2de136d40cdcb7ea5e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46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лавинным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ae4ab7df13b47ed51303569d00c0f8a57e95d5a9f5689747de19fa45dd95195a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9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лавиннын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d5607d1591c52e9b1fb319dd0e0ca84f99b3d83c93545cc653fd60fd3e9001f2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71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96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Соль, это дополнительные данные которые вносятся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функцию и генерируются случайным образом.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Соль делиться на статическую – одинаковая на каждый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динамическую, разная для каждого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Сама соль, в случае если она динамическая, как правило записывается рядом с итоговым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нужна для повторного хеширования данных при поиске.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Наличие соли защищает от атаки связанной с перебором по словарю возможных исходных значений (например, перебор по словарю популярных паролей), т.е. позволяет скрыть факт использования одинаковых входных значения.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0125" y="3997747"/>
            <a:ext cx="104070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Малая длина соли и низкая энтропия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соль имеет малую длину, злоумышленнику будет легко создать радужную таблицу, состоящую из всех возможных солей определённой длины, добавляемых к каждому вероятному паролю.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Повторное использование соли для разных прообразов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Хотя использование статической соли для одинаковых прообразов сделает некоторые существующие радужные таблицы бесполезными, следует заметить, что если соль статично вписана в исходный код популярного продукта, то она может быть рано или поздно извлечена, после чего на основе этой соли можно создать новую радужную таблицу. 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578574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соли</a:t>
            </a:r>
          </a:p>
        </p:txBody>
      </p:sp>
    </p:spTree>
    <p:extLst>
      <p:ext uri="{BB962C8B-B14F-4D97-AF65-F5344CB8AC3E}">
        <p14:creationId xmlns:p14="http://schemas.microsoft.com/office/powerpoint/2010/main" val="44712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Криптографические 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4070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поиске коллизий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функции на основе парадокса дней рождений, суть парадокса состоит в том, что в группе состоящей из 23 и более человек, вероятность совпадения дня рождения(число, месяц) хотя бы у 2х людей превышает 50%. В итоге, идея заключается в том что бы брать набор правильных и не правильных данных с найденными коллизиями, и после выполнения операции хеширования выдавать за правильный документ, неправильный, так как 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совпадают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дней рождения</a:t>
            </a:r>
          </a:p>
        </p:txBody>
      </p:sp>
      <p:sp>
        <p:nvSpPr>
          <p:cNvPr id="10" name="Заголовок 2"/>
          <p:cNvSpPr txBox="1">
            <a:spLocks/>
          </p:cNvSpPr>
          <p:nvPr/>
        </p:nvSpPr>
        <p:spPr>
          <a:xfrm>
            <a:off x="843628" y="335472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грубой силой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628" y="3843340"/>
            <a:ext cx="1040709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Суть атаки заключается в переборе входных значений и сравнения результата хеширования с известным.</a:t>
            </a:r>
          </a:p>
        </p:txBody>
      </p:sp>
      <p:sp>
        <p:nvSpPr>
          <p:cNvPr id="13" name="Заголовок 2"/>
          <p:cNvSpPr txBox="1">
            <a:spLocks/>
          </p:cNvSpPr>
          <p:nvPr/>
        </p:nvSpPr>
        <p:spPr>
          <a:xfrm>
            <a:off x="821105" y="439394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Атака встреча посередине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3628" y="4873222"/>
            <a:ext cx="1040709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Суть атаки как и в случае с атакой дней рождения, заключается в подборе коллизий, однако подбор осуществляется разбивая поддельное сообщение на 2 части 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хешируя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их по отдельности некими алгоритмами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hash1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hash2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причем для второй части применяется не сам алгоритм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hash2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обратная ему функция, две половины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складываются и сравниваются с искомым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если совпадение найдено, то по сути мы создали поддельное сообщение.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6356353"/>
            <a:ext cx="478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http://www.panasenko.ru/Articles/168/168.html</a:t>
            </a:r>
          </a:p>
        </p:txBody>
      </p:sp>
    </p:spTree>
    <p:extLst>
      <p:ext uri="{BB962C8B-B14F-4D97-AF65-F5344CB8AC3E}">
        <p14:creationId xmlns:p14="http://schemas.microsoft.com/office/powerpoint/2010/main" val="871403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Примеры часто используемых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функций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MD5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Message Digest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#5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SHA-1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Algorithm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(1995)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 160 бит для хранения результата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SHA-256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Secure Hash Algorithm 2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использует 256 бит для хранения результата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SHA-512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Secure Hash Algorithm 2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использует 512 бит для хранения результата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SHA-3 - Secure Hash Algorithm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новый вид алгоритма из семейства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SHA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84814"/>
              </p:ext>
            </p:extLst>
          </p:nvPr>
        </p:nvGraphicFramePr>
        <p:xfrm>
          <a:off x="821105" y="3126604"/>
          <a:ext cx="1069862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3147116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6922942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</a:t>
                      </a:r>
                      <a:r>
                        <a:rPr lang="ru-RU" dirty="0" err="1"/>
                        <a:t>хеш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BFD408AE02EFC2FE8670B69BA74B25E4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SHA-1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E7FA2C38B4F1388BF7C022273D579E8FC9BB8FB0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SHA-256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0AC45A5E5DFAFEA7E50814E7B226C48AA67D5054ACB96FA71FB1846C04F62269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SHA-512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048FACD82D43D63124E50FBCC01ED329A762CA5D1190E4BA8161CB5EC26F56D2F5278402EF70D8BDB61A0BD7882FA8CFEA5F5A421CB2FEF70DC0ABF3CA72B177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20097A01B145926A3650237CA762AE34AF6E6397A7D51C4D6A4AC06EC26F7C7D9C7900D1D28FB0098F7F899E0CD15544FCAF03E649D847C08C15C5ECB31960D1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38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58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Почитать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095279"/>
            <a:ext cx="100910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https://habr.com/ru/post/345740/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https://habr.com/ru/company/otus/blog/448350/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https://ru.wikipedia.org/wiki/%D0%A5%D0%B5%D1%88-%D1%84%D1%83%D0%BD%D0%BA%D1%86%D0%B8%D1%8F#%D0%9C%D0%B5%D1%82%D0%BE%D0%B4%D1%8B_%D0%B1%D0%BE%D1%80%D1%8C%D0%B1%D1%8B_%D1%81_%D0%BA%D0%BE%D0%BB%D0%BB%D0%B8%D0%B7%D0%B8%D1%8F%D0%BC%D0%B8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http://www.panasenko.ru/Articles/168/168.html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https://ru.wikipedia.org/wiki/%D0%97%D0%B0%D0%B4%D0%B0%D1%87%D0%B0_%D0%BE_%D1%80%D1%8E%D0%BA%D0%B7%D0%B0%D0%BA%D0%B5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https://ru.qaz.wiki/wiki/List_of_hash_functions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62" y="237254"/>
            <a:ext cx="5781675" cy="4572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9" y="3261981"/>
            <a:ext cx="4813469" cy="30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Хеш-таблица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0630" y="1547249"/>
            <a:ext cx="10091083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Хеш-табли́ца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— структура данных, реализующая интерфейс ассоциативного массива. При этом по сути это простая таблица в которой есть столбец ключа, и столбец значения. Каждый ключ в такой таблице соответствует какому то значению и новые значения вставляются в такую таблицу всегда сопоставляясь с каким то ключом.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49" y="2628495"/>
            <a:ext cx="2295525" cy="1438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631" y="2513525"/>
            <a:ext cx="104241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такой таблицы значений как правило реализуются следующие операции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Вставка(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k, v)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вставить в таблицу элемент с ключом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(k)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удалить из таблицы элемент с ключом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Поиск(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найти в таблице элемент с ключом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этом выделяется 2 вида таких таблиц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Таблица которая хранит в себе множество значений, каждое из которых само по себе является ключом и значением одновременно.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Таблица которая хранит в себе пары ключ значение в явном виде.</a:t>
            </a:r>
          </a:p>
        </p:txBody>
      </p:sp>
    </p:spTree>
    <p:extLst>
      <p:ext uri="{BB962C8B-B14F-4D97-AF65-F5344CB8AC3E}">
        <p14:creationId xmlns:p14="http://schemas.microsoft.com/office/powerpoint/2010/main" val="225456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Хранение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Хеш-таблица хранится в памяти как массив длинною некоторая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При этом для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таком массиве хранится напрямую значение добавленные в таблицу которое является и ключом и значением одновременно, в свою очередь для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каждой ячейке соответствует какой то ключ, а сама ячейка хранит уже значение ассоциирующееся с этим ключом.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Как же определяется позиция записываемого значения?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определения позиции значения требуется использовать какую либо функцию, которая превратит наш ключ в номер ячейке в массиве значений. Самый простой вариант о котором можно подумать, это преобразования значения к числу и взятие модуля от этого значения. Т.е.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(key) % 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где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позиция записываемого элемента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массвие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размер массива.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85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Коллизии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Стоит обратить внимание, что в предыдущей формуле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может быть различного значения и напрямую зависит от размера хранимого значения. Поэтому, если взять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достаточно большим, то количество элементов в массиве будет неподъемным ни для одного компьютера. С другой стороны, если взять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достаточно малым, то мы обнаружим, что функция будет давать одинаковый результат на совершенно разные входные данные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key = 25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= 20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Положим, что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key = 45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при том же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тогда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Как мы видим, результат одинаковый, а значит мы будем записывать данные в одну и ту же ячейку.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Возможно ли создать какую либо функцию, которая гарантированно вычислит уникальную позицию для любых пар элементов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Нет. Такая ситуация называется коллизией, и в рамках структуры хеш-таблицы, принимается, что могут существовать пересечения значений индекса, поэтому за индексом всегда скрывается дополнительная структура, либо список, либо дерево, либо другая хеш-таблица.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Часто используют функцию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h(k) = ((k*A) % P) % M)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где,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случайное, простое, большое число,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случайное, число от 1 до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– 1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Эта функция дает вероятность коллизий в пределах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Хеширование, это применение особого алгоритма к некоторым входным данным произвольного типа, преобразующего их в битовую строку установленной длинны, строка часто выводиться в форме шестнадцатеричного чиста.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Алгоритмом который применяется для хеширования называют хеш-функцией или функцией свертки.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Результат работы алгоритма хеширования называют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хешем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-кодом,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-суммой.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</a:p>
        </p:txBody>
      </p:sp>
      <p:pic>
        <p:nvPicPr>
          <p:cNvPr id="1026" name="Picture 2" descr="Как работает хеширова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1" y="3113805"/>
            <a:ext cx="5391687" cy="360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88018" y="3417230"/>
            <a:ext cx="5713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ассоциативных массивов;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поиске дубликатов в сериях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построении уникальных идентификаторов для наборов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вычислении контрольных сумм от данных для последующего обнаружения в них ошибок, возникающих при хранении и/или передаче данных;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сохранении паролей в системах защиты в виде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-кода;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выработке электронной подписи;</a:t>
            </a:r>
          </a:p>
        </p:txBody>
      </p:sp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287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 умолчанию, базовая реализация хэш-функции должна удовлетворять следующим свойствам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Детерминированность – т.е. функция должна, в обязательном порядке, выдавать одинаковый вывод на одинаковы ввод.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Скорость вычисления – функция должна быстро вычисляться, что бы ее можно было эффективно использовать для итеративных и постоянно возникающих процессов.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Минимальное количество коллизий. – все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хеширующие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функции не гарантируют полное отсутствие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колизий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на бесконечном наборе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Коллизии это пересечение значений выдаваемых хеш-функцией как результат своей работы для двух абсолютно разных вводов.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47478"/>
              </p:ext>
            </p:extLst>
          </p:nvPr>
        </p:nvGraphicFramePr>
        <p:xfrm>
          <a:off x="829652" y="4737495"/>
          <a:ext cx="107595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85">
                  <a:extLst>
                    <a:ext uri="{9D8B030D-6E8A-4147-A177-3AD203B41FA5}">
                      <a16:colId xmlns:a16="http://schemas.microsoft.com/office/drawing/2014/main" val="3124725148"/>
                    </a:ext>
                  </a:extLst>
                </a:gridCol>
                <a:gridCol w="2606467">
                  <a:extLst>
                    <a:ext uri="{9D8B030D-6E8A-4147-A177-3AD203B41FA5}">
                      <a16:colId xmlns:a16="http://schemas.microsoft.com/office/drawing/2014/main" val="1557868745"/>
                    </a:ext>
                  </a:extLst>
                </a:gridCol>
                <a:gridCol w="5733637">
                  <a:extLst>
                    <a:ext uri="{9D8B030D-6E8A-4147-A177-3AD203B41FA5}">
                      <a16:colId xmlns:a16="http://schemas.microsoft.com/office/drawing/2014/main" val="1846659587"/>
                    </a:ext>
                  </a:extLst>
                </a:gridCol>
                <a:gridCol w="1898907">
                  <a:extLst>
                    <a:ext uri="{9D8B030D-6E8A-4147-A177-3AD203B41FA5}">
                      <a16:colId xmlns:a16="http://schemas.microsoft.com/office/drawing/2014/main" val="170002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Ввод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Итоговый </a:t>
                      </a:r>
                      <a:r>
                        <a:rPr lang="ru-RU" dirty="0" err="1"/>
                        <a:t>хеш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коллизий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9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Первый набор</a:t>
                      </a:r>
                      <a:r>
                        <a:rPr lang="ru-RU" baseline="0" dirty="0"/>
                        <a:t>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Коллизия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Второй набор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CF1E415CEEA860D81EC9233D626AE90EBAA823A7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Нет коллизий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Третий набор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F98C469D0CF7E5D466DF06D339990EE138674B6D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Коллизия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Хеш-функции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pic>
        <p:nvPicPr>
          <p:cNvPr id="2050" name="Picture 2" descr="Криптографическая хеш-функция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1699046"/>
            <a:ext cx="4716570" cy="45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72" y="2658640"/>
            <a:ext cx="4525016" cy="24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Универсальное хеширование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Универсальным хешированием называют алгоритм в котором хеш-функция выбирается случайным образом из заранее заданного набора хеш-функций что обеспечивает значительное сокращение коллизий и более равномерное хеширование.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105" y="3617196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Идеальной хеш-функцией называется и считается та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функция которая никогда не дает одинаковых результатов на различные входные данные, т.е. никогда не возникает коллизий.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обеспечения такого результата хеширование производиться в 2 уровня.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Разумеется есть ограничение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идеальная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-функция существует только для конечного набора входных данных, т.е. предполагается что после создания контейнера состав ключей уже не меняется, что будет гарантировать быстроту и однозначность доступа к данным, но вызывать трудоемкую перегенерацию при каждом добавлении.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https://neerc.ifmo.ru/wiki/index.php?title=%D0%98%D0%B4%D0%B5%D0%B0%D0%BB%D1%8C%D0%BD%D0%BE%D0%B5_%D1%85%D0%B5%D1%88%D0%B8%D1%80%D0%BE%D0%B2%D0%B0%D0%BD%D0%B8%D0%B5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30630" y="2861109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Идеальная хеш-функции</a:t>
            </a:r>
          </a:p>
        </p:txBody>
      </p:sp>
    </p:spTree>
    <p:extLst>
      <p:ext uri="{BB962C8B-B14F-4D97-AF65-F5344CB8AC3E}">
        <p14:creationId xmlns:p14="http://schemas.microsoft.com/office/powerpoint/2010/main" val="9161494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</TotalTime>
  <Words>2329</Words>
  <Application>Microsoft Office PowerPoint</Application>
  <PresentationFormat>Широкоэкранный</PresentationFormat>
  <Paragraphs>199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236</cp:revision>
  <dcterms:created xsi:type="dcterms:W3CDTF">2018-10-31T17:08:02Z</dcterms:created>
  <dcterms:modified xsi:type="dcterms:W3CDTF">2024-04-08T09:14:30Z</dcterms:modified>
</cp:coreProperties>
</file>